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58" r:id="rId4"/>
    <p:sldId id="264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71" r:id="rId13"/>
    <p:sldId id="272" r:id="rId14"/>
    <p:sldId id="278" r:id="rId15"/>
    <p:sldId id="273" r:id="rId16"/>
    <p:sldId id="265" r:id="rId17"/>
    <p:sldId id="274" r:id="rId18"/>
    <p:sldId id="275" r:id="rId19"/>
    <p:sldId id="266" r:id="rId20"/>
    <p:sldId id="276" r:id="rId21"/>
    <p:sldId id="267" r:id="rId22"/>
    <p:sldId id="27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ED916C-FDA8-4677-9D39-8745B3629184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CECD28-99D7-4158-A4BA-61792573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APPY+ENGLIS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332656"/>
            <a:ext cx="7492868" cy="5619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5214950"/>
            <a:ext cx="5292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living-room.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zelenyie-oboi-dlya-gostinoy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1124744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garage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1142984"/>
            <a:ext cx="5397509" cy="404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5984" y="5357826"/>
            <a:ext cx="411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garage.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0306" y="5357826"/>
            <a:ext cx="4626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garden.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201217081249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90872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What rooms have you got?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 have got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kitchen</a:t>
            </a:r>
          </a:p>
          <a:p>
            <a:r>
              <a:rPr lang="en-US" dirty="0" smtClean="0"/>
              <a:t>a living room</a:t>
            </a:r>
          </a:p>
          <a:p>
            <a:r>
              <a:rPr lang="en-US" dirty="0" smtClean="0"/>
              <a:t>two bedrooms</a:t>
            </a:r>
          </a:p>
          <a:p>
            <a:r>
              <a:rPr lang="en-US" dirty="0" smtClean="0"/>
              <a:t>a bathroom   </a:t>
            </a:r>
            <a:r>
              <a:rPr lang="en-US" b="1" dirty="0" smtClean="0"/>
              <a:t>and</a:t>
            </a:r>
          </a:p>
          <a:p>
            <a:r>
              <a:rPr lang="en-US" dirty="0" smtClean="0"/>
              <a:t>a dining room</a:t>
            </a:r>
          </a:p>
          <a:p>
            <a:pPr>
              <a:buNone/>
            </a:pPr>
            <a:r>
              <a:rPr lang="en-US" dirty="0" smtClean="0"/>
              <a:t>                         in my house/ flat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en-US" i="1" dirty="0" smtClean="0"/>
              <a:t>I have got a kitchen, a living-room, two bedrooms and a bathroom in my flat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Ordinal numbers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first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second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third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= four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= fi</a:t>
            </a:r>
            <a:r>
              <a:rPr lang="en-US" dirty="0" smtClean="0">
                <a:solidFill>
                  <a:srgbClr val="008000"/>
                </a:solidFill>
              </a:rPr>
              <a:t>f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= six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= seven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= eigh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= nin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= ten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= eleven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= twel</a:t>
            </a:r>
            <a:r>
              <a:rPr lang="en-US" dirty="0" smtClean="0">
                <a:solidFill>
                  <a:srgbClr val="008000"/>
                </a:solidFill>
              </a:rPr>
              <a:t>f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= thirteen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= fourteen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= fifteen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= sixteen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= seventeen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= eighteen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= nineteen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</a:p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= twent</a:t>
            </a:r>
            <a:r>
              <a:rPr lang="en-US" dirty="0" smtClean="0">
                <a:solidFill>
                  <a:srgbClr val="008000"/>
                </a:solidFill>
              </a:rPr>
              <a:t>ie</a:t>
            </a:r>
            <a:r>
              <a:rPr lang="en-US" b="1" dirty="0" smtClean="0">
                <a:solidFill>
                  <a:srgbClr val="002060"/>
                </a:solidFill>
              </a:rPr>
              <a:t>th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916832"/>
            <a:ext cx="288226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404664"/>
            <a:ext cx="8028384" cy="12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2564904"/>
            <a:ext cx="5003800" cy="374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wt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196752"/>
            <a:ext cx="3000396" cy="4462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3968" y="1124744"/>
            <a:ext cx="3929072" cy="5238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188640"/>
            <a:ext cx="22012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Live High Up</a:t>
            </a:r>
          </a:p>
          <a:p>
            <a:pPr algn="ctr"/>
            <a:r>
              <a:rPr lang="en-US" dirty="0" smtClean="0"/>
              <a:t>SB p47 ex 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7239000" cy="63167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architect – </a:t>
            </a:r>
            <a:r>
              <a:rPr lang="ru-RU" sz="2400" dirty="0" smtClean="0"/>
              <a:t>архитектура</a:t>
            </a:r>
            <a:endParaRPr lang="en-US" sz="2400" dirty="0" smtClean="0"/>
          </a:p>
          <a:p>
            <a:r>
              <a:rPr lang="en-US" sz="2400" dirty="0" smtClean="0"/>
              <a:t>unusual</a:t>
            </a:r>
            <a:r>
              <a:rPr lang="ru-RU" sz="2400" dirty="0" smtClean="0"/>
              <a:t> – необычный</a:t>
            </a:r>
            <a:endParaRPr lang="en-US" sz="2400" dirty="0" smtClean="0"/>
          </a:p>
          <a:p>
            <a:r>
              <a:rPr lang="en-US" sz="2400" dirty="0" smtClean="0"/>
              <a:t>water tower</a:t>
            </a:r>
            <a:r>
              <a:rPr lang="ru-RU" sz="2400" dirty="0" smtClean="0"/>
              <a:t> – водонапорная башня</a:t>
            </a:r>
            <a:endParaRPr lang="en-US" sz="2400" dirty="0" smtClean="0"/>
          </a:p>
          <a:p>
            <a:r>
              <a:rPr lang="en-US" sz="2400" dirty="0" smtClean="0"/>
              <a:t>reception room</a:t>
            </a:r>
            <a:r>
              <a:rPr lang="ru-RU" sz="2400" dirty="0" smtClean="0"/>
              <a:t> – зал для приёма гостей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steps</a:t>
            </a:r>
            <a:r>
              <a:rPr lang="ru-RU" sz="2400" dirty="0" smtClean="0"/>
              <a:t> –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roof – </a:t>
            </a:r>
          </a:p>
          <a:p>
            <a:endParaRPr lang="en-US" sz="2400" dirty="0" smtClean="0"/>
          </a:p>
          <a:p>
            <a:r>
              <a:rPr lang="en-US" sz="2400" dirty="0" smtClean="0"/>
              <a:t>to keep fit</a:t>
            </a:r>
            <a:r>
              <a:rPr lang="ru-RU" sz="2400" dirty="0" smtClean="0"/>
              <a:t> – поддерживать форму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lift</a:t>
            </a:r>
            <a:r>
              <a:rPr lang="ru-RU" sz="2400" dirty="0" smtClean="0"/>
              <a:t> – </a:t>
            </a:r>
          </a:p>
          <a:p>
            <a:endParaRPr lang="en-US" sz="2400" dirty="0" smtClean="0"/>
          </a:p>
          <a:p>
            <a:r>
              <a:rPr lang="en-US" sz="2400" dirty="0" smtClean="0"/>
              <a:t>price</a:t>
            </a:r>
            <a:r>
              <a:rPr lang="ru-RU" sz="2400" dirty="0" smtClean="0"/>
              <a:t> - цена</a:t>
            </a:r>
            <a:endParaRPr lang="ru-RU" sz="2400" dirty="0"/>
          </a:p>
        </p:txBody>
      </p:sp>
      <p:pic>
        <p:nvPicPr>
          <p:cNvPr id="7" name="Picture 4" descr="&amp;Ncy;&amp;acy;&amp;scy;&amp;tcy;&amp;iecy;&amp;ncy;&amp;ncy;&amp;ocy;&amp;ie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844824"/>
            <a:ext cx="7239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&amp;Kcy;&amp;rcy;&amp;ycy;&amp;shcy;&amp;acy; &amp;dcy;&amp;ocy;&amp;mcy;&amp;acy;. &amp;CHcy;&amp;iecy;&amp;rcy;&amp;dcy;&amp;acy;&amp;chcy;&amp;ncy;&amp;acy;&amp;yacy; &amp;icy;&amp;lcy;&amp;icy; &amp;mcy;&amp;acy;&amp;ncy;&amp;scy;&amp;acy;&amp;rcy;&amp;dcy;&amp;ncy;&amp;acy;&amp;yacy; &amp;kcy;&amp;rcy;&amp;ycy;&amp;shcy;&amp;acy; &amp;dcy;&amp;ocy;&amp;mcy;&amp;acy; &quot; &amp;Scy;&amp;tcy;&amp;rcy;&amp;ocy;&amp;icy;&amp;mcy; &amp;dcy;&amp;ocy;&amp;m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2924944"/>
            <a:ext cx="166052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ift-freigh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47664" y="4581128"/>
            <a:ext cx="1373138" cy="1373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6672"/>
            <a:ext cx="6912768" cy="553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 high up!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There is a water tower in   …</a:t>
            </a:r>
          </a:p>
          <a:p>
            <a:r>
              <a:rPr lang="en-US" dirty="0" smtClean="0"/>
              <a:t>2. It is …  </a:t>
            </a:r>
            <a:r>
              <a:rPr lang="ru-RU" dirty="0" smtClean="0"/>
              <a:t>   </a:t>
            </a:r>
            <a:r>
              <a:rPr lang="en-US" dirty="0" smtClean="0"/>
              <a:t>years old.</a:t>
            </a:r>
          </a:p>
          <a:p>
            <a:r>
              <a:rPr lang="en-US" dirty="0" smtClean="0"/>
              <a:t>3. The tower has got … floors.</a:t>
            </a:r>
          </a:p>
          <a:p>
            <a:r>
              <a:rPr lang="en-US" dirty="0" smtClean="0"/>
              <a:t>4. There are … </a:t>
            </a:r>
            <a:r>
              <a:rPr lang="ru-RU" dirty="0" smtClean="0"/>
              <a:t>    </a:t>
            </a:r>
            <a:r>
              <a:rPr lang="en-US" dirty="0" smtClean="0"/>
              <a:t>steps to the roof.</a:t>
            </a:r>
          </a:p>
          <a:p>
            <a:r>
              <a:rPr lang="en-US" dirty="0" smtClean="0"/>
              <a:t>5. There is no …</a:t>
            </a:r>
          </a:p>
          <a:p>
            <a:r>
              <a:rPr lang="en-US" dirty="0" smtClean="0"/>
              <a:t>6. There are … rooms.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7821" y="1556792"/>
            <a:ext cx="1441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Surrey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2060848"/>
            <a:ext cx="982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100</a:t>
            </a:r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492896"/>
            <a:ext cx="4251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996952"/>
            <a:ext cx="906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142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86161" y="3429000"/>
            <a:ext cx="744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lift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933056"/>
            <a:ext cx="4251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Who is on duty today? – </a:t>
            </a:r>
            <a:r>
              <a:rPr lang="en-US" dirty="0" smtClean="0">
                <a:solidFill>
                  <a:srgbClr val="008000"/>
                </a:solidFill>
              </a:rPr>
              <a:t>I am …</a:t>
            </a:r>
          </a:p>
          <a:p>
            <a:pPr algn="ctr"/>
            <a:endParaRPr lang="en-US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smtClean="0"/>
              <a:t>What date is it today? – </a:t>
            </a:r>
            <a:r>
              <a:rPr lang="en-US" dirty="0" smtClean="0">
                <a:solidFill>
                  <a:srgbClr val="008000"/>
                </a:solidFill>
              </a:rPr>
              <a:t>Today is…</a:t>
            </a:r>
          </a:p>
          <a:p>
            <a:pPr algn="ctr"/>
            <a:endParaRPr lang="en-US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smtClean="0"/>
              <a:t>What day of the week? – </a:t>
            </a:r>
            <a:r>
              <a:rPr lang="en-US" dirty="0" smtClean="0">
                <a:solidFill>
                  <a:srgbClr val="008000"/>
                </a:solidFill>
              </a:rPr>
              <a:t>Today is …</a:t>
            </a:r>
          </a:p>
          <a:p>
            <a:pPr algn="ctr"/>
            <a:endParaRPr lang="en-US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smtClean="0"/>
              <a:t>What is the weather like today? – </a:t>
            </a:r>
            <a:r>
              <a:rPr lang="en-US" dirty="0" smtClean="0">
                <a:solidFill>
                  <a:srgbClr val="008000"/>
                </a:solidFill>
              </a:rPr>
              <a:t>It is … </a:t>
            </a:r>
          </a:p>
          <a:p>
            <a:pPr algn="ctr"/>
            <a:endParaRPr lang="en-US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smtClean="0"/>
              <a:t>Who is absent?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4797152"/>
            <a:ext cx="6624736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8000"/>
                </a:solidFill>
              </a:rPr>
              <a:t>1)5                    </a:t>
            </a:r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ru-RU" sz="2400" dirty="0" smtClean="0">
                <a:solidFill>
                  <a:srgbClr val="008000"/>
                </a:solidFill>
              </a:rPr>
              <a:t>2)</a:t>
            </a:r>
            <a:r>
              <a:rPr lang="en-US" sz="2400" dirty="0" smtClean="0">
                <a:solidFill>
                  <a:srgbClr val="008000"/>
                </a:solidFill>
              </a:rPr>
              <a:t>bathrooms </a:t>
            </a:r>
            <a:r>
              <a:rPr lang="ru-RU" sz="2400" dirty="0" smtClean="0">
                <a:solidFill>
                  <a:srgbClr val="008000"/>
                </a:solidFill>
              </a:rPr>
              <a:t/>
            </a:r>
            <a:br>
              <a:rPr lang="ru-RU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3)15</a:t>
            </a:r>
            <a:r>
              <a:rPr lang="ru-RU" sz="2400" dirty="0" smtClean="0">
                <a:solidFill>
                  <a:srgbClr val="008000"/>
                </a:solidFill>
              </a:rPr>
              <a:t>                 </a:t>
            </a:r>
            <a:r>
              <a:rPr lang="en-US" sz="2400" dirty="0" smtClean="0">
                <a:solidFill>
                  <a:srgbClr val="008000"/>
                </a:solidFill>
              </a:rPr>
              <a:t> 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4)garden </a:t>
            </a:r>
            <a:r>
              <a:rPr lang="ru-RU" sz="2400" dirty="0" smtClean="0">
                <a:solidFill>
                  <a:srgbClr val="008000"/>
                </a:solidFill>
              </a:rPr>
              <a:t>               </a:t>
            </a:r>
            <a:endParaRPr lang="en-US" sz="2400" dirty="0" smtClean="0">
              <a:solidFill>
                <a:srgbClr val="008000"/>
              </a:solidFill>
            </a:endParaRPr>
          </a:p>
          <a:p>
            <a:r>
              <a:rPr lang="en-US" sz="2400" dirty="0" smtClean="0">
                <a:solidFill>
                  <a:srgbClr val="008000"/>
                </a:solidFill>
              </a:rPr>
              <a:t>5)Pedro.</a:t>
            </a:r>
            <a:br>
              <a:rPr lang="en-US" sz="2400" dirty="0" smtClean="0">
                <a:solidFill>
                  <a:srgbClr val="008000"/>
                </a:solidFill>
              </a:rPr>
            </a:b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88640"/>
            <a:ext cx="4388739" cy="437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house</a:t>
            </a:r>
            <a:r>
              <a:rPr lang="ru-RU" smtClean="0"/>
              <a:t> /</a:t>
            </a:r>
            <a:r>
              <a:rPr lang="en-US" dirty="0" smtClean="0"/>
              <a:t> My flat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I live in a big house.</a:t>
            </a:r>
          </a:p>
          <a:p>
            <a:r>
              <a:rPr lang="en-US" dirty="0" smtClean="0"/>
              <a:t>2. It is in </a:t>
            </a:r>
            <a:r>
              <a:rPr lang="en-US" dirty="0" err="1" smtClean="0"/>
              <a:t>Naumovka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There are 3 rooms. There is a kitchen, a living-room, two bedrooms and a bathroom in my house.</a:t>
            </a:r>
          </a:p>
          <a:p>
            <a:endParaRPr lang="en-US" dirty="0" smtClean="0"/>
          </a:p>
          <a:p>
            <a:r>
              <a:rPr lang="en-US" dirty="0" smtClean="0"/>
              <a:t>I live in a flat. </a:t>
            </a:r>
          </a:p>
          <a:p>
            <a:r>
              <a:rPr lang="en-US" dirty="0" smtClean="0"/>
              <a:t>My flat is on the first floor. </a:t>
            </a:r>
          </a:p>
          <a:p>
            <a:r>
              <a:rPr lang="en-US" dirty="0" smtClean="0"/>
              <a:t>There are 2 rooms. There is a kitchen, a living-room, a bedroom and a bathroom in my flat.</a:t>
            </a:r>
            <a:endParaRPr lang="ru-RU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rgbClr val="008000"/>
                </a:solidFill>
              </a:rPr>
              <a:t>WB p. 29 ex.4a,b</a:t>
            </a:r>
            <a:endParaRPr lang="ru-RU" sz="4000" dirty="0" smtClean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SB WL4 3a </a:t>
            </a:r>
            <a:r>
              <a:rPr lang="ru-RU" dirty="0" smtClean="0">
                <a:solidFill>
                  <a:srgbClr val="008000"/>
                </a:solidFill>
              </a:rPr>
              <a:t>слова выписать в словарь и выучить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1760" y="188640"/>
            <a:ext cx="3819525" cy="1800225"/>
          </a:xfrm>
          <a:prstGeom prst="rect">
            <a:avLst/>
          </a:prstGeom>
        </p:spPr>
      </p:pic>
      <p:pic>
        <p:nvPicPr>
          <p:cNvPr id="6" name="Рисунок 5" descr="keep-calm-and-do-your-home-task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3933056"/>
            <a:ext cx="2232248" cy="26042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айлик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404664"/>
            <a:ext cx="5143512" cy="5143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6050" y="5572140"/>
            <a:ext cx="33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5022" y="142852"/>
            <a:ext cx="3573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My home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1643050"/>
            <a:ext cx="52864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endParaRPr lang="en-US" sz="2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3786190"/>
            <a:ext cx="48577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endParaRPr lang="en-US" sz="2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628800"/>
            <a:ext cx="7596336" cy="427293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10214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endParaRPr lang="ru-RU" sz="6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132856"/>
            <a:ext cx="1370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US" sz="66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Ɵ]</a:t>
            </a:r>
            <a:endParaRPr lang="ru-RU" sz="66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2204864"/>
            <a:ext cx="12522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US" sz="6600" b="1" cap="none" spc="0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ð]</a:t>
            </a:r>
            <a:endParaRPr lang="ru-RU" sz="6600" b="1" cap="none" spc="0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429000"/>
            <a:ext cx="360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six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endParaRPr lang="en-US" sz="2800" b="1" dirty="0" smtClean="0"/>
          </a:p>
          <a:p>
            <a:r>
              <a:rPr lang="en-US" sz="2800" b="1" dirty="0" smtClean="0"/>
              <a:t>seven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endParaRPr lang="en-US" sz="2800" b="1" dirty="0" smtClean="0"/>
          </a:p>
          <a:p>
            <a:r>
              <a:rPr lang="en-US" sz="2800" b="1" dirty="0" smtClean="0"/>
              <a:t>eigh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</a:p>
          <a:p>
            <a:r>
              <a:rPr lang="en-US" sz="2800" b="1" dirty="0" smtClean="0"/>
              <a:t>nin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ten</a:t>
            </a:r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ree</a:t>
            </a:r>
          </a:p>
          <a:p>
            <a:r>
              <a:rPr lang="en-US" i="1" u="sng" dirty="0" smtClean="0"/>
              <a:t>The kitchen is on the fifth flour.</a:t>
            </a:r>
            <a:endParaRPr lang="ru-RU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3429000"/>
            <a:ext cx="35004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e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is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ose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th</a:t>
            </a:r>
            <a:r>
              <a:rPr lang="en-US" sz="2800" b="1" dirty="0" smtClean="0"/>
              <a:t>ere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i="1" u="sng" dirty="0" smtClean="0"/>
              <a:t>This is the tenth floor.</a:t>
            </a:r>
            <a:endParaRPr lang="ru-RU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260648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fif</a:t>
            </a:r>
            <a:r>
              <a:rPr lang="en-US" sz="2800" b="1" dirty="0" smtClean="0">
                <a:solidFill>
                  <a:srgbClr val="FF0000"/>
                </a:solidFill>
              </a:rPr>
              <a:t>th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1196752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/>
              <a:t>e</a:t>
            </a:r>
            <a:endParaRPr lang="ru-RU" sz="28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763688" y="620688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63688" y="1124744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27784" y="188640"/>
            <a:ext cx="833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US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Ɵ]</a:t>
            </a:r>
            <a:endParaRPr lang="ru-RU" sz="3600" b="1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99792" y="1196752"/>
            <a:ext cx="769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en-US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alibri"/>
              </a:rPr>
              <a:t>ð]</a:t>
            </a:r>
            <a:endParaRPr lang="ru-RU" sz="3600" b="1" dirty="0" smtClean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428604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643578"/>
            <a:ext cx="4719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bedroom.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163353898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268760"/>
            <a:ext cx="5389862" cy="444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5786454"/>
            <a:ext cx="3174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hall.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Meri_org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1052736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214290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48987264_47818616_1250940286_Reflex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1285860"/>
            <a:ext cx="6305550" cy="414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28860" y="5572140"/>
            <a:ext cx="4264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kitchen.</a:t>
            </a:r>
            <a:endParaRPr lang="ru-RU" sz="5400" b="1" cap="none" spc="0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500702"/>
            <a:ext cx="4949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bathroom.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980728"/>
            <a:ext cx="6228184" cy="4408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42852"/>
            <a:ext cx="3429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it ?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fotografii_intererov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196752"/>
            <a:ext cx="5810264" cy="387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480" y="5357826"/>
            <a:ext cx="5567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 is a dining-room.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472</TotalTime>
  <Words>462</Words>
  <Application>Microsoft Office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What rooms have you got? I have got </vt:lpstr>
      <vt:lpstr>Ordinal numbers</vt:lpstr>
      <vt:lpstr>Слайд 15</vt:lpstr>
      <vt:lpstr>Слайд 16</vt:lpstr>
      <vt:lpstr>Слайд 17</vt:lpstr>
      <vt:lpstr>Слайд 18</vt:lpstr>
      <vt:lpstr>Live high up!</vt:lpstr>
      <vt:lpstr>Слайд 20</vt:lpstr>
      <vt:lpstr>My house / My flat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Анжелика</cp:lastModifiedBy>
  <cp:revision>59</cp:revision>
  <dcterms:created xsi:type="dcterms:W3CDTF">2012-11-09T09:18:16Z</dcterms:created>
  <dcterms:modified xsi:type="dcterms:W3CDTF">2018-11-18T16:59:04Z</dcterms:modified>
</cp:coreProperties>
</file>