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270" r:id="rId3"/>
    <p:sldId id="258" r:id="rId4"/>
    <p:sldId id="264" r:id="rId5"/>
    <p:sldId id="256" r:id="rId6"/>
    <p:sldId id="257" r:id="rId7"/>
    <p:sldId id="259" r:id="rId8"/>
    <p:sldId id="260" r:id="rId9"/>
    <p:sldId id="261" r:id="rId10"/>
    <p:sldId id="262" r:id="rId11"/>
    <p:sldId id="263" r:id="rId12"/>
    <p:sldId id="271" r:id="rId13"/>
    <p:sldId id="272" r:id="rId14"/>
    <p:sldId id="278" r:id="rId15"/>
    <p:sldId id="273" r:id="rId16"/>
    <p:sldId id="265" r:id="rId17"/>
    <p:sldId id="274" r:id="rId18"/>
    <p:sldId id="275" r:id="rId19"/>
    <p:sldId id="266" r:id="rId20"/>
    <p:sldId id="276" r:id="rId21"/>
    <p:sldId id="267" r:id="rId22"/>
    <p:sldId id="277" r:id="rId23"/>
    <p:sldId id="26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1ED916C-FDA8-4677-9D39-8745B3629184}" type="datetimeFigureOut">
              <a:rPr lang="ru-RU" smtClean="0"/>
              <a:pPr/>
              <a:t>18.11.2018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BCECD28-99D7-4158-A4BA-6179257363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APPY+ENGLISH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67544" y="332656"/>
            <a:ext cx="7492868" cy="56196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1736" y="142852"/>
            <a:ext cx="3429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What is it ?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28794" y="5214950"/>
            <a:ext cx="52921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It is a living-room.</a:t>
            </a:r>
            <a:endParaRPr lang="ru-RU" sz="5400" b="1" cap="none" spc="0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Рисунок 6" descr="zelenyie-oboi-dlya-gostinoy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47664" y="1124744"/>
            <a:ext cx="5184576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1736" y="142852"/>
            <a:ext cx="3429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What is it ?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 descr="garage0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43042" y="1142984"/>
            <a:ext cx="5397509" cy="4048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285984" y="5357826"/>
            <a:ext cx="41152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It is a garage.</a:t>
            </a:r>
            <a:endParaRPr lang="ru-RU" sz="5400" b="1" cap="none" spc="0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1736" y="142852"/>
            <a:ext cx="3429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What is it ?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0306" y="5357826"/>
            <a:ext cx="46265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It is a garden.</a:t>
            </a:r>
            <a:endParaRPr lang="ru-RU" sz="5400" b="1" cap="none" spc="0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Рисунок 7" descr="2012170812490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87624" y="908720"/>
            <a:ext cx="6096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8000"/>
                </a:solidFill>
              </a:rPr>
              <a:t>What rooms have you got?</a:t>
            </a:r>
            <a:br>
              <a:rPr lang="en-US" dirty="0" smtClean="0">
                <a:solidFill>
                  <a:srgbClr val="008000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I have got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kitchen</a:t>
            </a:r>
          </a:p>
          <a:p>
            <a:r>
              <a:rPr lang="en-US" dirty="0" smtClean="0"/>
              <a:t>a living room</a:t>
            </a:r>
          </a:p>
          <a:p>
            <a:r>
              <a:rPr lang="en-US" dirty="0" smtClean="0"/>
              <a:t>two bedrooms</a:t>
            </a:r>
          </a:p>
          <a:p>
            <a:r>
              <a:rPr lang="en-US" dirty="0" smtClean="0"/>
              <a:t>a bathroom   </a:t>
            </a:r>
            <a:r>
              <a:rPr lang="en-US" b="1" dirty="0" smtClean="0"/>
              <a:t>and</a:t>
            </a:r>
          </a:p>
          <a:p>
            <a:r>
              <a:rPr lang="en-US" dirty="0" smtClean="0"/>
              <a:t>a dining room</a:t>
            </a:r>
          </a:p>
          <a:p>
            <a:pPr>
              <a:buNone/>
            </a:pPr>
            <a:r>
              <a:rPr lang="en-US" dirty="0" smtClean="0"/>
              <a:t>                         in my house/ flat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en-US" i="1" dirty="0" smtClean="0"/>
              <a:t>I have got a kitchen, a living-room, two bedrooms and a bathroom in my flat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Ordinal numbers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FF0000"/>
                </a:solidFill>
              </a:rPr>
              <a:t>first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FF0000"/>
                </a:solidFill>
              </a:rPr>
              <a:t>second</a:t>
            </a:r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= </a:t>
            </a:r>
            <a:r>
              <a:rPr lang="en-US" dirty="0" smtClean="0">
                <a:solidFill>
                  <a:srgbClr val="FF0000"/>
                </a:solidFill>
              </a:rPr>
              <a:t>third</a:t>
            </a:r>
          </a:p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= four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5</a:t>
            </a:r>
            <a:r>
              <a:rPr lang="en-US" baseline="30000" dirty="0" smtClean="0"/>
              <a:t>th</a:t>
            </a:r>
            <a:r>
              <a:rPr lang="en-US" dirty="0" smtClean="0"/>
              <a:t>= fi</a:t>
            </a:r>
            <a:r>
              <a:rPr lang="en-US" dirty="0" smtClean="0">
                <a:solidFill>
                  <a:srgbClr val="008000"/>
                </a:solidFill>
              </a:rPr>
              <a:t>f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6</a:t>
            </a:r>
            <a:r>
              <a:rPr lang="en-US" baseline="30000" dirty="0" smtClean="0"/>
              <a:t>th</a:t>
            </a:r>
            <a:r>
              <a:rPr lang="en-US" dirty="0" smtClean="0"/>
              <a:t> = six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7</a:t>
            </a:r>
            <a:r>
              <a:rPr lang="en-US" baseline="30000" dirty="0" smtClean="0"/>
              <a:t>th</a:t>
            </a:r>
            <a:r>
              <a:rPr lang="en-US" dirty="0" smtClean="0"/>
              <a:t> = seven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8</a:t>
            </a:r>
            <a:r>
              <a:rPr lang="en-US" baseline="30000" dirty="0" smtClean="0"/>
              <a:t>th</a:t>
            </a:r>
            <a:r>
              <a:rPr lang="en-US" dirty="0" smtClean="0"/>
              <a:t> = eigh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9</a:t>
            </a:r>
            <a:r>
              <a:rPr lang="en-US" baseline="30000" dirty="0" smtClean="0"/>
              <a:t>th</a:t>
            </a:r>
            <a:r>
              <a:rPr lang="en-US" dirty="0" smtClean="0"/>
              <a:t>= nin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10</a:t>
            </a:r>
            <a:r>
              <a:rPr lang="en-US" baseline="30000" dirty="0" smtClean="0"/>
              <a:t>th</a:t>
            </a:r>
            <a:r>
              <a:rPr lang="en-US" dirty="0" smtClean="0"/>
              <a:t>= ten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11</a:t>
            </a:r>
            <a:r>
              <a:rPr lang="en-US" baseline="30000" dirty="0" smtClean="0"/>
              <a:t>th</a:t>
            </a:r>
            <a:r>
              <a:rPr lang="en-US" dirty="0" smtClean="0"/>
              <a:t>= eleven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12</a:t>
            </a:r>
            <a:r>
              <a:rPr lang="en-US" baseline="30000" dirty="0" smtClean="0"/>
              <a:t>th</a:t>
            </a:r>
            <a:r>
              <a:rPr lang="en-US" dirty="0" smtClean="0"/>
              <a:t>= twel</a:t>
            </a:r>
            <a:r>
              <a:rPr lang="en-US" dirty="0" smtClean="0">
                <a:solidFill>
                  <a:srgbClr val="008000"/>
                </a:solidFill>
              </a:rPr>
              <a:t>f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13</a:t>
            </a:r>
            <a:r>
              <a:rPr lang="en-US" baseline="30000" dirty="0" smtClean="0"/>
              <a:t>th</a:t>
            </a:r>
            <a:r>
              <a:rPr lang="en-US" dirty="0" smtClean="0"/>
              <a:t>= thirteen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14</a:t>
            </a:r>
            <a:r>
              <a:rPr lang="en-US" baseline="30000" dirty="0" smtClean="0"/>
              <a:t>th</a:t>
            </a:r>
            <a:r>
              <a:rPr lang="en-US" dirty="0" smtClean="0"/>
              <a:t>= fourteen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15</a:t>
            </a:r>
            <a:r>
              <a:rPr lang="en-US" baseline="30000" dirty="0" smtClean="0"/>
              <a:t>th</a:t>
            </a:r>
            <a:r>
              <a:rPr lang="en-US" dirty="0" smtClean="0"/>
              <a:t> = fifteen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16</a:t>
            </a:r>
            <a:r>
              <a:rPr lang="en-US" baseline="30000" dirty="0" smtClean="0"/>
              <a:t>th</a:t>
            </a:r>
            <a:r>
              <a:rPr lang="en-US" dirty="0" smtClean="0"/>
              <a:t>= sixteen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17</a:t>
            </a:r>
            <a:r>
              <a:rPr lang="en-US" baseline="30000" dirty="0" smtClean="0"/>
              <a:t>th</a:t>
            </a:r>
            <a:r>
              <a:rPr lang="en-US" dirty="0" smtClean="0"/>
              <a:t>= seventeen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18</a:t>
            </a:r>
            <a:r>
              <a:rPr lang="en-US" baseline="30000" dirty="0" smtClean="0"/>
              <a:t>th</a:t>
            </a:r>
            <a:r>
              <a:rPr lang="en-US" dirty="0" smtClean="0"/>
              <a:t>= eighteen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19</a:t>
            </a:r>
            <a:r>
              <a:rPr lang="en-US" baseline="30000" dirty="0" smtClean="0"/>
              <a:t>th</a:t>
            </a:r>
            <a:r>
              <a:rPr lang="en-US" dirty="0" smtClean="0"/>
              <a:t>= nineteen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</a:p>
          <a:p>
            <a:r>
              <a:rPr lang="en-US" dirty="0" smtClean="0"/>
              <a:t>20</a:t>
            </a:r>
            <a:r>
              <a:rPr lang="en-US" baseline="30000" dirty="0" smtClean="0"/>
              <a:t>th</a:t>
            </a:r>
            <a:r>
              <a:rPr lang="en-US" dirty="0" smtClean="0"/>
              <a:t>= twent</a:t>
            </a:r>
            <a:r>
              <a:rPr lang="en-US" dirty="0" smtClean="0">
                <a:solidFill>
                  <a:srgbClr val="008000"/>
                </a:solidFill>
              </a:rPr>
              <a:t>ie</a:t>
            </a:r>
            <a:r>
              <a:rPr lang="en-US" b="1" dirty="0" smtClean="0">
                <a:solidFill>
                  <a:srgbClr val="002060"/>
                </a:solidFill>
              </a:rPr>
              <a:t>th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71800" y="1916832"/>
            <a:ext cx="2882265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7504" y="404664"/>
            <a:ext cx="8028384" cy="12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19672" y="2564904"/>
            <a:ext cx="5003800" cy="3746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wt_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9512" y="1196752"/>
            <a:ext cx="3000396" cy="4462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3968" y="1124744"/>
            <a:ext cx="3929072" cy="5238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131840" y="188640"/>
            <a:ext cx="220124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8000"/>
                </a:solidFill>
              </a:rPr>
              <a:t>Live High Up</a:t>
            </a:r>
          </a:p>
          <a:p>
            <a:pPr algn="ctr"/>
            <a:r>
              <a:rPr lang="en-US" dirty="0" smtClean="0"/>
              <a:t>SB p47 ex 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88640"/>
            <a:ext cx="7239000" cy="631671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architect – </a:t>
            </a:r>
            <a:r>
              <a:rPr lang="ru-RU" sz="2400" dirty="0" smtClean="0"/>
              <a:t>архитектура</a:t>
            </a:r>
            <a:endParaRPr lang="en-US" sz="2400" dirty="0" smtClean="0"/>
          </a:p>
          <a:p>
            <a:r>
              <a:rPr lang="en-US" sz="2400" dirty="0" smtClean="0"/>
              <a:t>unusual</a:t>
            </a:r>
            <a:r>
              <a:rPr lang="ru-RU" sz="2400" dirty="0" smtClean="0"/>
              <a:t> – необычный</a:t>
            </a:r>
            <a:endParaRPr lang="en-US" sz="2400" dirty="0" smtClean="0"/>
          </a:p>
          <a:p>
            <a:r>
              <a:rPr lang="en-US" sz="2400" dirty="0" smtClean="0"/>
              <a:t>water tower</a:t>
            </a:r>
            <a:r>
              <a:rPr lang="ru-RU" sz="2400" dirty="0" smtClean="0"/>
              <a:t> – водонапорная башня</a:t>
            </a:r>
            <a:endParaRPr lang="en-US" sz="2400" dirty="0" smtClean="0"/>
          </a:p>
          <a:p>
            <a:r>
              <a:rPr lang="en-US" sz="2400" dirty="0" smtClean="0"/>
              <a:t>reception room</a:t>
            </a:r>
            <a:r>
              <a:rPr lang="ru-RU" sz="2400" dirty="0" smtClean="0"/>
              <a:t> – зал для приёма гостей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steps</a:t>
            </a:r>
            <a:r>
              <a:rPr lang="ru-RU" sz="2400" dirty="0" smtClean="0"/>
              <a:t> –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roof – </a:t>
            </a:r>
          </a:p>
          <a:p>
            <a:endParaRPr lang="en-US" sz="2400" dirty="0" smtClean="0"/>
          </a:p>
          <a:p>
            <a:r>
              <a:rPr lang="en-US" sz="2400" dirty="0" smtClean="0"/>
              <a:t>to keep fit</a:t>
            </a:r>
            <a:r>
              <a:rPr lang="ru-RU" sz="2400" dirty="0" smtClean="0"/>
              <a:t> – поддерживать форму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lift</a:t>
            </a:r>
            <a:r>
              <a:rPr lang="ru-RU" sz="2400" dirty="0" smtClean="0"/>
              <a:t> – </a:t>
            </a:r>
          </a:p>
          <a:p>
            <a:endParaRPr lang="en-US" sz="2400" dirty="0" smtClean="0"/>
          </a:p>
          <a:p>
            <a:r>
              <a:rPr lang="en-US" sz="2400" dirty="0" smtClean="0"/>
              <a:t>price</a:t>
            </a:r>
            <a:r>
              <a:rPr lang="ru-RU" sz="2400" dirty="0" smtClean="0"/>
              <a:t> - цена</a:t>
            </a:r>
            <a:endParaRPr lang="ru-RU" sz="2400" dirty="0"/>
          </a:p>
        </p:txBody>
      </p:sp>
      <p:pic>
        <p:nvPicPr>
          <p:cNvPr id="7" name="Picture 4" descr="&amp;Ncy;&amp;acy;&amp;scy;&amp;tcy;&amp;iecy;&amp;ncy;&amp;ncy;&amp;ocy;&amp;iecy;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688" y="1844824"/>
            <a:ext cx="7239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&amp;Kcy;&amp;rcy;&amp;ycy;&amp;shcy;&amp;acy; &amp;dcy;&amp;ocy;&amp;mcy;&amp;acy;. &amp;CHcy;&amp;iecy;&amp;rcy;&amp;dcy;&amp;acy;&amp;chcy;&amp;ncy;&amp;acy;&amp;yacy; &amp;icy;&amp;lcy;&amp;icy; &amp;mcy;&amp;acy;&amp;ncy;&amp;scy;&amp;acy;&amp;rcy;&amp;dcy;&amp;ncy;&amp;acy;&amp;yacy; &amp;kcy;&amp;rcy;&amp;ycy;&amp;shcy;&amp;acy; &amp;dcy;&amp;ocy;&amp;mcy;&amp;acy; &quot; &amp;Scy;&amp;tcy;&amp;rcy;&amp;ocy;&amp;icy;&amp;mcy; &amp;dcy;&amp;ocy;&amp;mcy;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91680" y="2924944"/>
            <a:ext cx="1660525" cy="126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lift-freight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547664" y="4581128"/>
            <a:ext cx="1373138" cy="1373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476672"/>
            <a:ext cx="6912768" cy="5538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Live high up!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There is a water tower in   …</a:t>
            </a:r>
          </a:p>
          <a:p>
            <a:r>
              <a:rPr lang="en-US" dirty="0" smtClean="0"/>
              <a:t>2. It is …  </a:t>
            </a:r>
            <a:r>
              <a:rPr lang="ru-RU" dirty="0" smtClean="0"/>
              <a:t>   </a:t>
            </a:r>
            <a:r>
              <a:rPr lang="en-US" dirty="0" smtClean="0"/>
              <a:t>years old.</a:t>
            </a:r>
          </a:p>
          <a:p>
            <a:r>
              <a:rPr lang="en-US" dirty="0" smtClean="0"/>
              <a:t>3. The tower has got … floors.</a:t>
            </a:r>
          </a:p>
          <a:p>
            <a:r>
              <a:rPr lang="en-US" dirty="0" smtClean="0"/>
              <a:t>4. There are … </a:t>
            </a:r>
            <a:r>
              <a:rPr lang="ru-RU" dirty="0" smtClean="0"/>
              <a:t>    </a:t>
            </a:r>
            <a:r>
              <a:rPr lang="en-US" dirty="0" smtClean="0"/>
              <a:t>steps to the roof.</a:t>
            </a:r>
          </a:p>
          <a:p>
            <a:r>
              <a:rPr lang="en-US" dirty="0" smtClean="0"/>
              <a:t>5. There is no …</a:t>
            </a:r>
          </a:p>
          <a:p>
            <a:r>
              <a:rPr lang="en-US" dirty="0" smtClean="0"/>
              <a:t>6. There are … rooms.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77821" y="1556792"/>
            <a:ext cx="14414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Surrey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2060848"/>
            <a:ext cx="9829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100</a:t>
            </a:r>
            <a:r>
              <a:rPr lang="en-US" sz="2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1920" y="2492896"/>
            <a:ext cx="4251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2996952"/>
            <a:ext cx="9060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142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86161" y="3429000"/>
            <a:ext cx="74411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lift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3933056"/>
            <a:ext cx="42511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smtClean="0"/>
              <a:t>Who is on duty today? – </a:t>
            </a:r>
            <a:r>
              <a:rPr lang="en-US" dirty="0" smtClean="0">
                <a:solidFill>
                  <a:srgbClr val="008000"/>
                </a:solidFill>
              </a:rPr>
              <a:t>I am …</a:t>
            </a:r>
          </a:p>
          <a:p>
            <a:pPr algn="ctr"/>
            <a:endParaRPr lang="en-US" dirty="0" smtClean="0">
              <a:solidFill>
                <a:srgbClr val="008000"/>
              </a:solidFill>
            </a:endParaRPr>
          </a:p>
          <a:p>
            <a:pPr algn="ctr"/>
            <a:r>
              <a:rPr lang="en-US" dirty="0" smtClean="0"/>
              <a:t>What date is it today? – </a:t>
            </a:r>
            <a:r>
              <a:rPr lang="en-US" dirty="0" smtClean="0">
                <a:solidFill>
                  <a:srgbClr val="008000"/>
                </a:solidFill>
              </a:rPr>
              <a:t>Today is…</a:t>
            </a:r>
          </a:p>
          <a:p>
            <a:pPr algn="ctr"/>
            <a:endParaRPr lang="en-US" dirty="0" smtClean="0">
              <a:solidFill>
                <a:srgbClr val="008000"/>
              </a:solidFill>
            </a:endParaRPr>
          </a:p>
          <a:p>
            <a:pPr algn="ctr"/>
            <a:r>
              <a:rPr lang="en-US" dirty="0" smtClean="0"/>
              <a:t>What day of the week? – </a:t>
            </a:r>
            <a:r>
              <a:rPr lang="en-US" dirty="0" smtClean="0">
                <a:solidFill>
                  <a:srgbClr val="008000"/>
                </a:solidFill>
              </a:rPr>
              <a:t>Today is …</a:t>
            </a:r>
          </a:p>
          <a:p>
            <a:pPr algn="ctr"/>
            <a:endParaRPr lang="en-US" dirty="0" smtClean="0">
              <a:solidFill>
                <a:srgbClr val="008000"/>
              </a:solidFill>
            </a:endParaRPr>
          </a:p>
          <a:p>
            <a:pPr algn="ctr"/>
            <a:r>
              <a:rPr lang="en-US" dirty="0" smtClean="0"/>
              <a:t>What is the weather like today? – </a:t>
            </a:r>
            <a:r>
              <a:rPr lang="en-US" dirty="0" smtClean="0">
                <a:solidFill>
                  <a:srgbClr val="008000"/>
                </a:solidFill>
              </a:rPr>
              <a:t>It is … </a:t>
            </a:r>
          </a:p>
          <a:p>
            <a:pPr algn="ctr"/>
            <a:endParaRPr lang="en-US" dirty="0" smtClean="0">
              <a:solidFill>
                <a:srgbClr val="008000"/>
              </a:solidFill>
            </a:endParaRPr>
          </a:p>
          <a:p>
            <a:pPr algn="ctr"/>
            <a:r>
              <a:rPr lang="en-US" dirty="0" smtClean="0"/>
              <a:t>Who is absent?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55576" y="4797152"/>
            <a:ext cx="6624736" cy="144016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8000"/>
                </a:solidFill>
              </a:rPr>
              <a:t>1)5                    </a:t>
            </a:r>
            <a:endParaRPr lang="en-US" sz="2400" dirty="0" smtClean="0">
              <a:solidFill>
                <a:srgbClr val="008000"/>
              </a:solidFill>
            </a:endParaRPr>
          </a:p>
          <a:p>
            <a:r>
              <a:rPr lang="ru-RU" sz="2400" dirty="0" smtClean="0">
                <a:solidFill>
                  <a:srgbClr val="008000"/>
                </a:solidFill>
              </a:rPr>
              <a:t>2)</a:t>
            </a:r>
            <a:r>
              <a:rPr lang="en-US" sz="2400" dirty="0" smtClean="0">
                <a:solidFill>
                  <a:srgbClr val="008000"/>
                </a:solidFill>
              </a:rPr>
              <a:t>bathrooms </a:t>
            </a:r>
            <a:r>
              <a:rPr lang="ru-RU" sz="2400" dirty="0" smtClean="0">
                <a:solidFill>
                  <a:srgbClr val="008000"/>
                </a:solidFill>
              </a:rPr>
              <a:t/>
            </a:r>
            <a:br>
              <a:rPr lang="ru-RU" sz="2400" dirty="0" smtClean="0">
                <a:solidFill>
                  <a:srgbClr val="008000"/>
                </a:solidFill>
              </a:rPr>
            </a:br>
            <a:r>
              <a:rPr lang="en-US" sz="2400" dirty="0" smtClean="0">
                <a:solidFill>
                  <a:srgbClr val="008000"/>
                </a:solidFill>
              </a:rPr>
              <a:t>3)15</a:t>
            </a:r>
            <a:r>
              <a:rPr lang="ru-RU" sz="2400" dirty="0" smtClean="0">
                <a:solidFill>
                  <a:srgbClr val="008000"/>
                </a:solidFill>
              </a:rPr>
              <a:t>                 </a:t>
            </a:r>
            <a:r>
              <a:rPr lang="en-US" sz="2400" dirty="0" smtClean="0">
                <a:solidFill>
                  <a:srgbClr val="008000"/>
                </a:solidFill>
              </a:rPr>
              <a:t> </a:t>
            </a:r>
          </a:p>
          <a:p>
            <a:r>
              <a:rPr lang="en-US" sz="2400" dirty="0" smtClean="0">
                <a:solidFill>
                  <a:srgbClr val="008000"/>
                </a:solidFill>
              </a:rPr>
              <a:t>4)garden </a:t>
            </a:r>
            <a:r>
              <a:rPr lang="ru-RU" sz="2400" dirty="0" smtClean="0">
                <a:solidFill>
                  <a:srgbClr val="008000"/>
                </a:solidFill>
              </a:rPr>
              <a:t>               </a:t>
            </a:r>
            <a:endParaRPr lang="en-US" sz="2400" dirty="0" smtClean="0">
              <a:solidFill>
                <a:srgbClr val="008000"/>
              </a:solidFill>
            </a:endParaRPr>
          </a:p>
          <a:p>
            <a:r>
              <a:rPr lang="en-US" sz="2400" dirty="0" smtClean="0">
                <a:solidFill>
                  <a:srgbClr val="008000"/>
                </a:solidFill>
              </a:rPr>
              <a:t>5)Pedro.</a:t>
            </a:r>
            <a:br>
              <a:rPr lang="en-US" sz="2400" dirty="0" smtClean="0">
                <a:solidFill>
                  <a:srgbClr val="008000"/>
                </a:solidFill>
              </a:rPr>
            </a:br>
            <a:endParaRPr lang="ru-RU" sz="2400" dirty="0">
              <a:solidFill>
                <a:srgbClr val="008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6" y="188640"/>
            <a:ext cx="4388739" cy="4371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My house</a:t>
            </a:r>
            <a:r>
              <a:rPr lang="ru-RU" smtClean="0"/>
              <a:t> /</a:t>
            </a:r>
            <a:r>
              <a:rPr lang="en-US" dirty="0" smtClean="0"/>
              <a:t> My flat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I live in a big house.</a:t>
            </a:r>
          </a:p>
          <a:p>
            <a:r>
              <a:rPr lang="en-US" dirty="0" smtClean="0"/>
              <a:t>2. It is in </a:t>
            </a:r>
            <a:r>
              <a:rPr lang="en-US" dirty="0" err="1" smtClean="0"/>
              <a:t>Naumovka</a:t>
            </a:r>
            <a:r>
              <a:rPr lang="en-US" dirty="0" smtClean="0"/>
              <a:t>.</a:t>
            </a:r>
          </a:p>
          <a:p>
            <a:r>
              <a:rPr lang="en-US" dirty="0" smtClean="0"/>
              <a:t>3. There are 3 rooms. There is a kitchen, a living-room, two bedrooms and a bathroom in my house.</a:t>
            </a:r>
          </a:p>
          <a:p>
            <a:endParaRPr lang="en-US" dirty="0" smtClean="0"/>
          </a:p>
          <a:p>
            <a:r>
              <a:rPr lang="en-US" dirty="0" smtClean="0"/>
              <a:t>I live in a flat. </a:t>
            </a:r>
          </a:p>
          <a:p>
            <a:r>
              <a:rPr lang="en-US" dirty="0" smtClean="0"/>
              <a:t>My flat is on the first floor. </a:t>
            </a:r>
          </a:p>
          <a:p>
            <a:r>
              <a:rPr lang="en-US" dirty="0" smtClean="0"/>
              <a:t>There are 2 rooms. There is a kitchen, a living-room, a bedroom and a bathroom in my flat.</a:t>
            </a:r>
            <a:endParaRPr lang="ru-RU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4000" dirty="0" smtClean="0">
                <a:solidFill>
                  <a:srgbClr val="008000"/>
                </a:solidFill>
              </a:rPr>
              <a:t>WB p. 29 ex.4a,b</a:t>
            </a:r>
            <a:endParaRPr lang="ru-RU" sz="4000" dirty="0" smtClean="0">
              <a:solidFill>
                <a:srgbClr val="008000"/>
              </a:solidFill>
            </a:endParaRPr>
          </a:p>
          <a:p>
            <a:pPr algn="ctr">
              <a:buNone/>
            </a:pPr>
            <a:r>
              <a:rPr lang="en-US" dirty="0" smtClean="0">
                <a:solidFill>
                  <a:srgbClr val="008000"/>
                </a:solidFill>
              </a:rPr>
              <a:t>SB WL4 3a </a:t>
            </a:r>
            <a:r>
              <a:rPr lang="ru-RU" dirty="0" smtClean="0">
                <a:solidFill>
                  <a:srgbClr val="008000"/>
                </a:solidFill>
              </a:rPr>
              <a:t>слова выписать в словарь и выучить</a:t>
            </a:r>
          </a:p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5" name="Рисунок 4" descr="Рисунок2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411760" y="188640"/>
            <a:ext cx="3819525" cy="1800225"/>
          </a:xfrm>
          <a:prstGeom prst="rect">
            <a:avLst/>
          </a:prstGeom>
        </p:spPr>
      </p:pic>
      <p:pic>
        <p:nvPicPr>
          <p:cNvPr id="6" name="Рисунок 5" descr="keep-calm-and-do-your-home-task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131840" y="3933056"/>
            <a:ext cx="2232248" cy="260428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майлик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19672" y="404664"/>
            <a:ext cx="5143512" cy="51435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86050" y="5572140"/>
            <a:ext cx="3360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Thank you!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45022" y="142852"/>
            <a:ext cx="35734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My home</a:t>
            </a:r>
            <a:endParaRPr lang="ru-RU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14346" y="1643050"/>
            <a:ext cx="52864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 algn="ctr"/>
            <a:endParaRPr lang="en-US" sz="24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3786190"/>
            <a:ext cx="48577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 algn="ctr"/>
            <a:endParaRPr lang="en-US" sz="24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8" name="Рисунок 7" descr="maxresdefault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9552" y="1628800"/>
            <a:ext cx="7596336" cy="427293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620688"/>
            <a:ext cx="102143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</a:t>
            </a:r>
            <a:endParaRPr lang="ru-RU" sz="66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132856"/>
            <a:ext cx="137088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en-US" sz="6600" b="1" cap="none" spc="0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Calibri"/>
              </a:rPr>
              <a:t>Ɵ]</a:t>
            </a:r>
            <a:endParaRPr lang="ru-RU" sz="6600" b="1" cap="none" spc="0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11960" y="2204864"/>
            <a:ext cx="12522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en-US" sz="6600" b="1" cap="none" spc="0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Calibri"/>
              </a:rPr>
              <a:t>ð]</a:t>
            </a:r>
            <a:endParaRPr lang="ru-RU" sz="6600" b="1" cap="none" spc="0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3429000"/>
            <a:ext cx="36004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six</a:t>
            </a:r>
            <a:r>
              <a:rPr lang="en-US" sz="2800" b="1" dirty="0" smtClean="0">
                <a:solidFill>
                  <a:srgbClr val="C00000"/>
                </a:solidFill>
              </a:rPr>
              <a:t>th</a:t>
            </a:r>
            <a:endParaRPr lang="en-US" sz="2800" b="1" dirty="0" smtClean="0"/>
          </a:p>
          <a:p>
            <a:r>
              <a:rPr lang="en-US" sz="2800" b="1" dirty="0" smtClean="0"/>
              <a:t>seven</a:t>
            </a:r>
            <a:r>
              <a:rPr lang="en-US" sz="2800" b="1" dirty="0" smtClean="0">
                <a:solidFill>
                  <a:srgbClr val="C00000"/>
                </a:solidFill>
              </a:rPr>
              <a:t>th</a:t>
            </a:r>
            <a:endParaRPr lang="en-US" sz="2800" b="1" dirty="0" smtClean="0"/>
          </a:p>
          <a:p>
            <a:r>
              <a:rPr lang="en-US" sz="2800" b="1" dirty="0" smtClean="0"/>
              <a:t>eigh</a:t>
            </a:r>
            <a:r>
              <a:rPr lang="en-US" sz="2800" b="1" dirty="0" smtClean="0">
                <a:solidFill>
                  <a:srgbClr val="C00000"/>
                </a:solidFill>
              </a:rPr>
              <a:t>th</a:t>
            </a:r>
          </a:p>
          <a:p>
            <a:r>
              <a:rPr lang="en-US" sz="2800" b="1" dirty="0" smtClean="0"/>
              <a:t>nin</a:t>
            </a:r>
            <a:r>
              <a:rPr lang="en-US" sz="2800" b="1" dirty="0" smtClean="0">
                <a:solidFill>
                  <a:srgbClr val="C00000"/>
                </a:solidFill>
              </a:rPr>
              <a:t>th</a:t>
            </a:r>
            <a:r>
              <a:rPr lang="en-US" sz="2800" b="1" dirty="0" smtClean="0"/>
              <a:t> </a:t>
            </a:r>
          </a:p>
          <a:p>
            <a:r>
              <a:rPr lang="en-US" sz="2800" b="1" dirty="0" smtClean="0"/>
              <a:t>ten</a:t>
            </a:r>
            <a:r>
              <a:rPr lang="en-US" sz="2800" b="1" dirty="0" smtClean="0">
                <a:solidFill>
                  <a:srgbClr val="C00000"/>
                </a:solidFill>
              </a:rPr>
              <a:t>th</a:t>
            </a:r>
            <a:r>
              <a:rPr lang="en-US" sz="2800" b="1" dirty="0" smtClean="0"/>
              <a:t> 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th</a:t>
            </a:r>
            <a:r>
              <a:rPr lang="en-US" sz="2800" b="1" dirty="0" smtClean="0"/>
              <a:t>ree</a:t>
            </a:r>
          </a:p>
          <a:p>
            <a:r>
              <a:rPr lang="en-US" i="1" u="sng" dirty="0" smtClean="0"/>
              <a:t>The kitchen is on the fifth flour.</a:t>
            </a:r>
            <a:endParaRPr lang="ru-RU" i="1" u="sng" dirty="0"/>
          </a:p>
        </p:txBody>
      </p:sp>
      <p:sp>
        <p:nvSpPr>
          <p:cNvPr id="14" name="TextBox 13"/>
          <p:cNvSpPr txBox="1"/>
          <p:nvPr/>
        </p:nvSpPr>
        <p:spPr>
          <a:xfrm>
            <a:off x="4283968" y="3429000"/>
            <a:ext cx="350046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th</a:t>
            </a:r>
            <a:r>
              <a:rPr lang="en-US" sz="2800" b="1" dirty="0" smtClean="0"/>
              <a:t>e 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th</a:t>
            </a:r>
            <a:r>
              <a:rPr lang="en-US" sz="2800" b="1" dirty="0" smtClean="0"/>
              <a:t>is 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th</a:t>
            </a:r>
            <a:r>
              <a:rPr lang="en-US" sz="2800" b="1" dirty="0" smtClean="0"/>
              <a:t>ose 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th</a:t>
            </a:r>
            <a:r>
              <a:rPr lang="en-US" sz="2800" b="1" dirty="0" smtClean="0"/>
              <a:t>ere</a:t>
            </a:r>
          </a:p>
          <a:p>
            <a:endParaRPr lang="en-US" sz="2800" b="1" dirty="0" smtClean="0"/>
          </a:p>
          <a:p>
            <a:endParaRPr lang="en-US" sz="2800" b="1" dirty="0" smtClean="0"/>
          </a:p>
          <a:p>
            <a:r>
              <a:rPr lang="en-US" i="1" u="sng" dirty="0" smtClean="0"/>
              <a:t>This is the tenth floor.</a:t>
            </a:r>
            <a:endParaRPr lang="ru-RU" i="1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3491880" y="260648"/>
            <a:ext cx="9140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fif</a:t>
            </a:r>
            <a:r>
              <a:rPr lang="en-US" sz="2800" b="1" dirty="0" smtClean="0">
                <a:solidFill>
                  <a:srgbClr val="FF0000"/>
                </a:solidFill>
              </a:rPr>
              <a:t>th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5896" y="1196752"/>
            <a:ext cx="747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th</a:t>
            </a:r>
            <a:r>
              <a:rPr lang="en-US" sz="2800" b="1" dirty="0" smtClean="0"/>
              <a:t>e</a:t>
            </a:r>
            <a:endParaRPr lang="ru-RU" sz="2800" b="1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1763688" y="620688"/>
            <a:ext cx="792088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763688" y="1124744"/>
            <a:ext cx="792088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627784" y="188640"/>
            <a:ext cx="8338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en-US" sz="36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Calibri"/>
              </a:rPr>
              <a:t>Ɵ]</a:t>
            </a:r>
            <a:endParaRPr lang="ru-RU" sz="3600" b="1" dirty="0" smtClean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699792" y="1196752"/>
            <a:ext cx="7697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[</a:t>
            </a:r>
            <a:r>
              <a:rPr lang="en-US" sz="36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cs typeface="Calibri"/>
              </a:rPr>
              <a:t>ð]</a:t>
            </a:r>
            <a:endParaRPr lang="ru-RU" sz="3600" b="1" dirty="0" smtClean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71736" y="428604"/>
            <a:ext cx="3429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What is it ?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5643578"/>
            <a:ext cx="47198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It is a bedroom.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Рисунок 7" descr="1633538986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63688" y="1268760"/>
            <a:ext cx="5389862" cy="4442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214290"/>
            <a:ext cx="3429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What is it ?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5786454"/>
            <a:ext cx="3174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It is a hall.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Рисунок 6" descr="Meri_org_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87624" y="1052736"/>
            <a:ext cx="6096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3174" y="214290"/>
            <a:ext cx="3429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rgbClr val="008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What is it ?</a:t>
            </a:r>
            <a:endParaRPr lang="ru-RU" sz="5400" b="1" cap="none" spc="0" dirty="0">
              <a:ln w="11430"/>
              <a:solidFill>
                <a:srgbClr val="008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 descr="48987264_47818616_1250940286_Reflex_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28728" y="1285860"/>
            <a:ext cx="6305550" cy="4143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428860" y="5572140"/>
            <a:ext cx="42643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0033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It is a kitchen.</a:t>
            </a:r>
            <a:endParaRPr lang="ru-RU" sz="5400" b="1" cap="none" spc="0" dirty="0">
              <a:ln w="11430"/>
              <a:solidFill>
                <a:srgbClr val="0033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3174" y="142852"/>
            <a:ext cx="3429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What is it ?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5500702"/>
            <a:ext cx="49491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It is a bathroom.</a:t>
            </a:r>
            <a:endParaRPr lang="ru-RU" sz="5400" b="1" cap="none" spc="0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Рисунок 6" descr="original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331640" y="980728"/>
            <a:ext cx="6228184" cy="4408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1736" y="142852"/>
            <a:ext cx="3429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What is it ?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Рисунок 4" descr="fotografii_intererov_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75656" y="1196752"/>
            <a:ext cx="5810264" cy="3871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14480" y="5357826"/>
            <a:ext cx="55678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It is a dining-room.</a:t>
            </a:r>
            <a:endParaRPr lang="ru-RU" sz="5400" b="1" cap="none" spc="0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472</TotalTime>
  <Words>462</Words>
  <Application>Microsoft Office PowerPoint</Application>
  <PresentationFormat>Экран (4:3)</PresentationFormat>
  <Paragraphs>122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What rooms have you got? I have got </vt:lpstr>
      <vt:lpstr>Ordinal numbers</vt:lpstr>
      <vt:lpstr>Слайд 15</vt:lpstr>
      <vt:lpstr>Слайд 16</vt:lpstr>
      <vt:lpstr>Слайд 17</vt:lpstr>
      <vt:lpstr>Слайд 18</vt:lpstr>
      <vt:lpstr>Live high up!</vt:lpstr>
      <vt:lpstr>Слайд 20</vt:lpstr>
      <vt:lpstr>My house / My flat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qwerty</dc:creator>
  <cp:lastModifiedBy>Анжелика</cp:lastModifiedBy>
  <cp:revision>59</cp:revision>
  <dcterms:created xsi:type="dcterms:W3CDTF">2012-11-09T09:18:16Z</dcterms:created>
  <dcterms:modified xsi:type="dcterms:W3CDTF">2018-11-18T16:59:04Z</dcterms:modified>
</cp:coreProperties>
</file>